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19"/>
  </p:notesMasterIdLst>
  <p:handoutMasterIdLst>
    <p:handoutMasterId r:id="rId20"/>
  </p:handoutMasterIdLst>
  <p:sldIdLst>
    <p:sldId id="484" r:id="rId4"/>
    <p:sldId id="685" r:id="rId5"/>
    <p:sldId id="687" r:id="rId6"/>
    <p:sldId id="689" r:id="rId7"/>
    <p:sldId id="690" r:id="rId8"/>
    <p:sldId id="691" r:id="rId9"/>
    <p:sldId id="692" r:id="rId10"/>
    <p:sldId id="693" r:id="rId11"/>
    <p:sldId id="694" r:id="rId12"/>
    <p:sldId id="695" r:id="rId13"/>
    <p:sldId id="699" r:id="rId14"/>
    <p:sldId id="700" r:id="rId15"/>
    <p:sldId id="697" r:id="rId16"/>
    <p:sldId id="696" r:id="rId17"/>
    <p:sldId id="698" r:id="rId18"/>
  </p:sldIdLst>
  <p:sldSz cx="9144000" cy="6858000" type="screen4x3"/>
  <p:notesSz cx="6858000" cy="9144000"/>
  <p:custDataLst>
    <p:tags r:id="rId24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7" userDrawn="1">
          <p15:clr>
            <a:srgbClr val="A4A3A4"/>
          </p15:clr>
        </p15:guide>
        <p15:guide id="2" pos="28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BD"/>
    <a:srgbClr val="0A9DCD"/>
    <a:srgbClr val="0C4296"/>
    <a:srgbClr val="F3F5F2"/>
    <a:srgbClr val="0085B8"/>
    <a:srgbClr val="0000FF"/>
    <a:srgbClr val="FFF887"/>
    <a:srgbClr val="FFF357"/>
    <a:srgbClr val="31732A"/>
    <a:srgbClr val="2F7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67" autoAdjust="0"/>
    <p:restoredTop sz="96846" autoAdjust="0"/>
  </p:normalViewPr>
  <p:slideViewPr>
    <p:cSldViewPr snapToGrid="0" snapToObjects="1" showGuides="1">
      <p:cViewPr varScale="1">
        <p:scale>
          <a:sx n="81" d="100"/>
          <a:sy n="81" d="100"/>
        </p:scale>
        <p:origin x="1013" y="67"/>
      </p:cViewPr>
      <p:guideLst>
        <p:guide orient="horz" pos="2127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gs" Target="tags/tag17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59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tags" Target="../tags/tag158.xml"/><Relationship Id="rId2" Type="http://schemas.openxmlformats.org/officeDocument/2006/relationships/tags" Target="../tags/tag157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62.xml"/><Relationship Id="rId3" Type="http://schemas.openxmlformats.org/officeDocument/2006/relationships/tags" Target="../tags/tag161.xml"/><Relationship Id="rId2" Type="http://schemas.openxmlformats.org/officeDocument/2006/relationships/tags" Target="../tags/tag160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65.xml"/><Relationship Id="rId3" Type="http://schemas.openxmlformats.org/officeDocument/2006/relationships/tags" Target="../tags/tag164.xml"/><Relationship Id="rId2" Type="http://schemas.openxmlformats.org/officeDocument/2006/relationships/tags" Target="../tags/tag163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67.xml"/><Relationship Id="rId2" Type="http://schemas.openxmlformats.org/officeDocument/2006/relationships/tags" Target="../tags/tag166.xml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68.xml"/><Relationship Id="rId2" Type="http://schemas.openxmlformats.org/officeDocument/2006/relationships/image" Target="../media/image23.png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170.xml"/><Relationship Id="rId1" Type="http://schemas.openxmlformats.org/officeDocument/2006/relationships/tags" Target="../tags/tag169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openxmlformats.org/officeDocument/2006/relationships/image" Target="../media/image6.png"/><Relationship Id="rId7" Type="http://schemas.openxmlformats.org/officeDocument/2006/relationships/tags" Target="../tags/tag141.xml"/><Relationship Id="rId6" Type="http://schemas.openxmlformats.org/officeDocument/2006/relationships/tags" Target="../tags/tag140.xml"/><Relationship Id="rId5" Type="http://schemas.openxmlformats.org/officeDocument/2006/relationships/tags" Target="../tags/tag139.xml"/><Relationship Id="rId4" Type="http://schemas.openxmlformats.org/officeDocument/2006/relationships/tags" Target="../tags/tag138.xml"/><Relationship Id="rId3" Type="http://schemas.openxmlformats.org/officeDocument/2006/relationships/tags" Target="../tags/tag137.xml"/><Relationship Id="rId2" Type="http://schemas.openxmlformats.org/officeDocument/2006/relationships/image" Target="../media/image5.png"/><Relationship Id="rId12" Type="http://schemas.openxmlformats.org/officeDocument/2006/relationships/slideLayout" Target="../slideLayouts/slideLayout18.xml"/><Relationship Id="rId11" Type="http://schemas.openxmlformats.org/officeDocument/2006/relationships/tags" Target="../tags/tag142.xml"/><Relationship Id="rId10" Type="http://schemas.openxmlformats.org/officeDocument/2006/relationships/image" Target="../media/image8.pn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47.xml"/><Relationship Id="rId8" Type="http://schemas.openxmlformats.org/officeDocument/2006/relationships/tags" Target="../tags/tag146.xml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tags" Target="../tags/tag145.xml"/><Relationship Id="rId4" Type="http://schemas.openxmlformats.org/officeDocument/2006/relationships/tags" Target="../tags/tag144.xml"/><Relationship Id="rId3" Type="http://schemas.openxmlformats.org/officeDocument/2006/relationships/image" Target="../media/image9.png"/><Relationship Id="rId2" Type="http://schemas.openxmlformats.org/officeDocument/2006/relationships/tags" Target="../tags/tag143.xml"/><Relationship Id="rId10" Type="http://schemas.openxmlformats.org/officeDocument/2006/relationships/slideLayout" Target="../slideLayouts/slideLayout18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49.xml"/><Relationship Id="rId4" Type="http://schemas.openxmlformats.org/officeDocument/2006/relationships/tags" Target="../tags/tag148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52.xml"/><Relationship Id="rId4" Type="http://schemas.openxmlformats.org/officeDocument/2006/relationships/tags" Target="../tags/tag151.xml"/><Relationship Id="rId3" Type="http://schemas.openxmlformats.org/officeDocument/2006/relationships/image" Target="../media/image14.png"/><Relationship Id="rId2" Type="http://schemas.openxmlformats.org/officeDocument/2006/relationships/tags" Target="../tags/tag150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54.xml"/><Relationship Id="rId8" Type="http://schemas.openxmlformats.org/officeDocument/2006/relationships/image" Target="../media/image20.png"/><Relationship Id="rId7" Type="http://schemas.openxmlformats.org/officeDocument/2006/relationships/image" Target="../media/image19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tags" Target="../tags/tag153.xml"/><Relationship Id="rId2" Type="http://schemas.openxmlformats.org/officeDocument/2006/relationships/image" Target="../media/image15.png"/><Relationship Id="rId12" Type="http://schemas.openxmlformats.org/officeDocument/2006/relationships/slideLayout" Target="../slideLayouts/slideLayout18.xml"/><Relationship Id="rId11" Type="http://schemas.openxmlformats.org/officeDocument/2006/relationships/tags" Target="../tags/tag156.xml"/><Relationship Id="rId10" Type="http://schemas.openxmlformats.org/officeDocument/2006/relationships/tags" Target="../tags/tag155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947" y="6280761"/>
            <a:ext cx="3759129" cy="530403"/>
          </a:xfrm>
          <a:prstGeom prst="rect">
            <a:avLst/>
          </a:prstGeom>
        </p:spPr>
      </p:pic>
      <p:sp>
        <p:nvSpPr>
          <p:cNvPr id="6" name="Rectangle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033851" y="2233612"/>
            <a:ext cx="6186791" cy="6972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模块三　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33905" y="2858770"/>
            <a:ext cx="59448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日光灯电路的安装与设计</a:t>
            </a:r>
            <a:endParaRPr lang="zh-CN" altLang="en-US" sz="4000"/>
          </a:p>
        </p:txBody>
      </p:sp>
      <p:sp>
        <p:nvSpPr>
          <p:cNvPr id="11" name="文本框 10"/>
          <p:cNvSpPr txBox="1"/>
          <p:nvPr/>
        </p:nvSpPr>
        <p:spPr>
          <a:xfrm>
            <a:off x="2248535" y="3545205"/>
            <a:ext cx="55384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单元11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阻抗的串联与并联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8313" y="1662113"/>
            <a:ext cx="8064500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复阻抗并联，分流公式仍然成立，以两个阻抗并联为例，分流公式为：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2" name="组合 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3" name="组合 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4" name="文本框 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8" name="直接连接符 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0" name="文本框 9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单元11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阻抗的串联与并联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11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18110" y="553085"/>
            <a:ext cx="6307455" cy="7004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spcBef>
                <a:spcPct val="50000"/>
              </a:spcBef>
            </a:pPr>
            <a:b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阻抗的并联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/>
              <p:cNvSpPr txBox="1"/>
              <p:nvPr/>
            </p:nvSpPr>
            <p:spPr>
              <a:xfrm>
                <a:off x="3566096" y="3111119"/>
                <a:ext cx="2018030" cy="836295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1</m:t>
                              </m:r>
                            </m:sub>
                          </m:sSub>
                        </m:e>
                      </m:acc>
                      <m:r>
                        <a:rPr lang="en-US" altLang="zh-CN" sz="2400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acc>
                        <m:accPr>
                          <m:chr m:val="̇"/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accPr>
                        <m:e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</m:acc>
                    </m:oMath>
                  </m:oMathPara>
                </a14:m>
                <a:endParaRPr lang="zh-CN" altLang="en-US" sz="2400"/>
              </a:p>
            </p:txBody>
          </p:sp>
        </mc:Choice>
        <mc:Fallback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096" y="3111119"/>
                <a:ext cx="2018030" cy="836295"/>
              </a:xfrm>
              <a:prstGeom prst="rect">
                <a:avLst/>
              </a:prstGeom>
              <a:blipFill rotWithShape="1">
                <a:blip r:embed="rId4"/>
                <a:stretch>
                  <a:fillRect l="-28" t="-30" r="28" b="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/>
              <p:cNvSpPr txBox="1"/>
              <p:nvPr/>
            </p:nvSpPr>
            <p:spPr>
              <a:xfrm>
                <a:off x="3566096" y="4402074"/>
                <a:ext cx="2018030" cy="836295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2</m:t>
                              </m:r>
                            </m:sub>
                          </m:sSub>
                        </m:e>
                      </m:acc>
                      <m:r>
                        <a:rPr lang="en-US" altLang="zh-CN" sz="2400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acc>
                        <m:accPr>
                          <m:chr m:val="̇"/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accPr>
                        <m:e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</m:acc>
                    </m:oMath>
                  </m:oMathPara>
                </a14:m>
                <a:endParaRPr lang="zh-CN" altLang="en-US" sz="2400"/>
              </a:p>
            </p:txBody>
          </p:sp>
        </mc:Choice>
        <mc:Fallback>
          <p:sp>
            <p:nvSpPr>
              <p:cNvPr id="13" name="文本框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096" y="4402074"/>
                <a:ext cx="2018030" cy="836295"/>
              </a:xfrm>
              <a:prstGeom prst="rect">
                <a:avLst/>
              </a:prstGeom>
              <a:blipFill rotWithShape="1">
                <a:blip r:embed="rId5"/>
                <a:stretch>
                  <a:fillRect l="-28" t="-30" r="28" b="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6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7340" y="2500630"/>
            <a:ext cx="8578850" cy="365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练习</a:t>
            </a: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在阻抗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串联电路中，其等效阻抗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Z=Z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+Z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。（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练习</a:t>
            </a: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在阻抗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串联电路中，有如下表达式成立，即等效阻抗的模。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	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练习</a:t>
            </a: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在阻抗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串联电路中，加在电路两端的电压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练习</a:t>
            </a: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在导纳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Y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Y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并联的电路中，其等效导纳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Y=Y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+Y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	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2" name="组合 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3" name="组合 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4" name="文本框 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8" name="直接连接符 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0" name="文本框 9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单元11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阻抗的串联与并联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11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14630" y="1181735"/>
            <a:ext cx="6307455" cy="7004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spcBef>
                <a:spcPct val="50000"/>
              </a:spcBef>
            </a:pPr>
            <a:b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课堂巩固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7340" y="2178050"/>
            <a:ext cx="8578850" cy="231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练习</a:t>
            </a: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在导纳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Y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Y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并联的电路中，有如下表达式成立，即等效导纳的模。（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练习</a:t>
            </a: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在导纳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Y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Y</a:t>
            </a:r>
            <a:r>
              <a:rPr lang="en-US" altLang="zh-CN" sz="240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并联的电路中，电路总电流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I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。（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2" name="组合 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3" name="组合 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4" name="文本框 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8" name="直接连接符 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0" name="文本框 9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单元11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阻抗的串联与并联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11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03835" y="910590"/>
            <a:ext cx="6307455" cy="7004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spcBef>
                <a:spcPct val="50000"/>
              </a:spcBef>
            </a:pPr>
            <a:b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课堂巩固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63600" y="2224475"/>
            <a:ext cx="7651329" cy="296749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 eaLnBrk="1" hangingPunct="1">
              <a:lnSpc>
                <a:spcPct val="150000"/>
              </a:lnSpc>
              <a:buAutoNum type="arabicPeriod"/>
            </a:pP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阻抗的串联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15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b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阻抗的并联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 rot="0">
            <a:off x="4156710" y="414655"/>
            <a:ext cx="4993640" cy="406400"/>
            <a:chOff x="6546" y="653"/>
            <a:chExt cx="7864" cy="640"/>
          </a:xfrm>
        </p:grpSpPr>
        <p:grpSp>
          <p:nvGrpSpPr>
            <p:cNvPr id="15" name="组合 14"/>
            <p:cNvGrpSpPr/>
            <p:nvPr/>
          </p:nvGrpSpPr>
          <p:grpSpPr>
            <a:xfrm rot="0">
              <a:off x="6546" y="653"/>
              <a:ext cx="7865" cy="628"/>
              <a:chOff x="4774" y="800"/>
              <a:chExt cx="7865" cy="628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6743" y="800"/>
                <a:ext cx="1984" cy="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style>
              <a:lnRef idx="0">
                <a:srgbClr val="FFFFFF"/>
              </a:lnRef>
              <a:fillRef idx="2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讲授新知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8699" y="800"/>
                <a:ext cx="1984" cy="628"/>
              </a:xfrm>
              <a:prstGeom prst="rect">
                <a:avLst/>
              </a:prstGeom>
              <a:solidFill>
                <a:srgbClr val="007AAE"/>
              </a:solidFill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课堂小结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0655" y="800"/>
                <a:ext cx="1984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  <a:endParaRPr lang="zh-CN" altLang="en-US" sz="2000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4774" y="800"/>
                <a:ext cx="1984" cy="628"/>
              </a:xfrm>
              <a:prstGeom prst="rect">
                <a:avLst/>
              </a:prstGeom>
              <a:ln>
                <a:noFill/>
              </a:ln>
            </p:spPr>
            <p:style>
              <a:lnRef idx="3">
                <a:schemeClr val="accent4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课堂导入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 flipV="1">
              <a:off x="6546" y="1293"/>
              <a:ext cx="7854" cy="1"/>
            </a:xfrm>
            <a:prstGeom prst="line">
              <a:avLst/>
            </a:prstGeom>
            <a:ln w="28575">
              <a:solidFill>
                <a:srgbClr val="007AA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11" name="文本框 10"/>
          <p:cNvSpPr txBox="1"/>
          <p:nvPr/>
        </p:nvSpPr>
        <p:spPr>
          <a:xfrm>
            <a:off x="6985" y="415290"/>
            <a:ext cx="7795260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spcBef>
                <a:spcPct val="50000"/>
              </a:spcBef>
            </a:pPr>
            <a:r>
              <a: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单元11</a:t>
            </a:r>
            <a:r>
              <a:rPr kumimoji="1" lang="en-US" altLang="zh-CN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</a:t>
            </a:r>
            <a:r>
              <a: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阻抗的串联与并联</a:t>
            </a:r>
            <a:endParaRPr kumimoji="1" lang="zh-CN" altLang="en-US" sz="22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90673" y="2347608"/>
            <a:ext cx="2385303" cy="2510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194945" y="391160"/>
            <a:ext cx="8949055" cy="429895"/>
            <a:chOff x="317" y="653"/>
            <a:chExt cx="14093" cy="677"/>
          </a:xfrm>
        </p:grpSpPr>
        <p:grpSp>
          <p:nvGrpSpPr>
            <p:cNvPr id="2" name="组合 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3" name="组合 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5" name="文本框 4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0" name="直接连接符 9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1" name="文本框 10"/>
            <p:cNvSpPr txBox="1"/>
            <p:nvPr/>
          </p:nvSpPr>
          <p:spPr>
            <a:xfrm>
              <a:off x="317" y="653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单元11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阻抗的串联与并联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lt1"/>
                </a:solidFill>
                <a:latin typeface="+mj-lt"/>
                <a:cs typeface="+mj-cs"/>
                <a:sym typeface="+mn-ea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8" name="组合 7"/>
          <p:cNvGrpSpPr/>
          <p:nvPr/>
        </p:nvGrpSpPr>
        <p:grpSpPr>
          <a:xfrm rot="0">
            <a:off x="4156710" y="414655"/>
            <a:ext cx="4993640" cy="406400"/>
            <a:chOff x="6546" y="653"/>
            <a:chExt cx="7864" cy="640"/>
          </a:xfrm>
        </p:grpSpPr>
        <p:grpSp>
          <p:nvGrpSpPr>
            <p:cNvPr id="10" name="组合 9"/>
            <p:cNvGrpSpPr/>
            <p:nvPr/>
          </p:nvGrpSpPr>
          <p:grpSpPr>
            <a:xfrm rot="0">
              <a:off x="6546" y="653"/>
              <a:ext cx="7865" cy="628"/>
              <a:chOff x="4774" y="800"/>
              <a:chExt cx="7865" cy="628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6743" y="800"/>
                <a:ext cx="1984" cy="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style>
              <a:lnRef idx="0">
                <a:srgbClr val="FFFFFF"/>
              </a:lnRef>
              <a:fillRef idx="2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讲授新知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8699" y="800"/>
                <a:ext cx="1984" cy="6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课堂小结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0655" y="800"/>
                <a:ext cx="1984" cy="628"/>
              </a:xfrm>
              <a:prstGeom prst="rect">
                <a:avLst/>
              </a:prstGeom>
              <a:solidFill>
                <a:srgbClr val="007AAE"/>
              </a:solidFill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4774" y="800"/>
                <a:ext cx="1984" cy="628"/>
              </a:xfrm>
              <a:prstGeom prst="rect">
                <a:avLst/>
              </a:prstGeom>
              <a:ln>
                <a:noFill/>
              </a:ln>
            </p:spPr>
            <p:style>
              <a:lnRef idx="3">
                <a:schemeClr val="accent4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课堂导入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 flipV="1">
              <a:off x="6546" y="1293"/>
              <a:ext cx="7854" cy="1"/>
            </a:xfrm>
            <a:prstGeom prst="line">
              <a:avLst/>
            </a:prstGeom>
            <a:ln w="28575">
              <a:solidFill>
                <a:srgbClr val="007AA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11" name="文本框 10"/>
          <p:cNvSpPr txBox="1"/>
          <p:nvPr/>
        </p:nvSpPr>
        <p:spPr>
          <a:xfrm>
            <a:off x="6985" y="415290"/>
            <a:ext cx="7795260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spcBef>
                <a:spcPct val="50000"/>
              </a:spcBef>
            </a:pPr>
            <a:r>
              <a: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单元11</a:t>
            </a:r>
            <a:r>
              <a:rPr kumimoji="1" lang="en-US" altLang="zh-CN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</a:t>
            </a:r>
            <a:r>
              <a: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阻抗的串联与并联</a:t>
            </a:r>
            <a:endParaRPr kumimoji="1" lang="zh-CN" altLang="en-US" sz="22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28"/>
          <p:cNvSpPr txBox="1">
            <a:spLocks noChangeArrowheads="1"/>
          </p:cNvSpPr>
          <p:nvPr/>
        </p:nvSpPr>
        <p:spPr bwMode="auto">
          <a:xfrm>
            <a:off x="608212" y="2821887"/>
            <a:ext cx="8027203" cy="23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正弦交流电的一些基本概念和物理量；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纯电阻电路、纯电感电路、纯电容；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电路的电压与电流的大小、相位关系；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串联谐振电路的形成与特点；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提高功率因数的意义。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075" name="Rectangle 2"/>
          <p:cNvSpPr txBox="1"/>
          <p:nvPr>
            <p:custDataLst>
              <p:tags r:id="rId2"/>
            </p:custDataLst>
          </p:nvPr>
        </p:nvSpPr>
        <p:spPr>
          <a:xfrm>
            <a:off x="400685" y="96520"/>
            <a:ext cx="823468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40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模块三　日光灯电路的安装与设计</a:t>
            </a:r>
            <a:endParaRPr lang="zh-CN" altLang="en-US" sz="40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AutoShape 2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1212850" y="1905000"/>
            <a:ext cx="2715895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AutoShape 11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3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2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652270" y="1875155"/>
            <a:ext cx="2258695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</a:rPr>
              <a:t>本模块知识点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itchFamily="34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3"/>
          <p:cNvSpPr txBox="1"/>
          <p:nvPr>
            <p:custDataLst>
              <p:tags r:id="rId2"/>
            </p:custDataLst>
          </p:nvPr>
        </p:nvSpPr>
        <p:spPr>
          <a:xfrm>
            <a:off x="163195" y="2244090"/>
            <a:ext cx="8792845" cy="429514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探索阻抗串联与并联的未来：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ctr">
              <a:spcBef>
                <a:spcPct val="20000"/>
              </a:spcBef>
            </a:pP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新技术、新工艺在电子应用中的革命性进展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在高精度阻抗网络制造工艺中，制造商采用了多种先进的加工技术来确保阻抗元件的精度和性能。如激光切割和微机电系统（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MEMS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工艺，制造精密的阻抗网络元件。激光切割利用高能量激光束精确切割材料，其精度可以达到微米级别。这种技术在制造微小的阻抗网络元件中特别有用，因为它可以精确地控制元件的尺寸和形状，从而实现所需的阻抗特性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在微机电系统（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MEMS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）工艺中，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MEMS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工艺是一种在微观尺度上制造机械和电子系统的技术。它包括深硅刻蚀、侧壁钝化和梁释放步骤，可以制造出复杂的阻抗网络结构，这些结构在高频应用中表现出优异的性能。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这些高精度加工技术不仅提高了阻抗元件的制造精度，还能够在高频电路中实现更好的信号传输和匹配性能。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sp>
          <p:nvSpPr>
            <p:cNvPr id="10" name="文本框 9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单元11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阻抗的串联与并联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文本框 3"/>
          <p:cNvSpPr txBox="1"/>
          <p:nvPr/>
        </p:nvSpPr>
        <p:spPr>
          <a:xfrm>
            <a:off x="300355" y="1287145"/>
            <a:ext cx="4572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l" eaLnBrk="1" hangingPunct="1">
              <a:spcBef>
                <a:spcPct val="20000"/>
              </a:spcBef>
              <a:buClrTx/>
              <a:buSzTx/>
              <a:buFontTx/>
              <a:buChar char="•"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新技术新知识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35060" y="2387917"/>
            <a:ext cx="7841298" cy="156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阻抗的连接形式，最基本的就是串联和并联。</a:t>
            </a:r>
            <a:endParaRPr lang="zh-CN" altLang="en-US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22" name="组合 2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单元11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阻抗的串联与并联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54" y="2059530"/>
            <a:ext cx="4297363" cy="221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文本框 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456113" y="1900238"/>
            <a:ext cx="457835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文本框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12955" y="1469351"/>
            <a:ext cx="881452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图所示是两个阻抗串联电路，是串联电路中的最简形式。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文本框 1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669473" y="2055326"/>
            <a:ext cx="4586287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由基尔霍夫电压定律 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(KVL) 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可以写出其相量表达式为：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8" name="文本框 15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669473" y="3934460"/>
            <a:ext cx="4586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所以，其等效复阻抗为：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22" name="组合 2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4" name="文本框 3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6" name="直接连接符 5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单元11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阻抗的串联与并联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7" name="Rectangle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18110" y="553085"/>
            <a:ext cx="6307455" cy="7004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spcBef>
                <a:spcPct val="50000"/>
              </a:spcBef>
            </a:pPr>
            <a:b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阻抗的串联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/>
              <p:cNvSpPr txBox="1"/>
              <p:nvPr/>
            </p:nvSpPr>
            <p:spPr>
              <a:xfrm>
                <a:off x="5048250" y="3011170"/>
                <a:ext cx="3191510" cy="640715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acc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 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𝑈</m:t>
                          </m:r>
                        </m:e>
                      </m:acc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acc>
                        <m:accPr>
                          <m:chr m:val="̇"/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1</m:t>
                              </m:r>
                            </m:sub>
                          </m:sSub>
                        </m:e>
                      </m:acc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+</m:t>
                      </m:r>
                      <m:acc>
                        <m:accPr>
                          <m:chr m:val="̇"/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2</m:t>
                              </m:r>
                            </m:sub>
                          </m:sSub>
                        </m:e>
                      </m:acc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acc>
                        <m:accPr>
                          <m:chr m:val="̇"/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acc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</m:acc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𝑍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+</m:t>
                      </m:r>
                      <m:acc>
                        <m:accPr>
                          <m:chr m:val="̇"/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acc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</m:acc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𝑍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altLang="zh-CN" i="1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acc>
                        <m:accPr>
                          <m:chr m:val="̇"/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acc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</m:acc>
                      <m:d>
                        <m:d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acc>
                        <m:accPr>
                          <m:chr m:val="̇"/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acc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</m:acc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𝑍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8250" y="3011170"/>
                <a:ext cx="3191510" cy="64071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/>
            </p:nvSpPr>
            <p:spPr>
              <a:xfrm>
                <a:off x="5803201" y="4534154"/>
                <a:ext cx="1412875" cy="368300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𝑍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𝑍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𝑍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3201" y="4534154"/>
                <a:ext cx="1412875" cy="368300"/>
              </a:xfrm>
              <a:prstGeom prst="rect">
                <a:avLst/>
              </a:prstGeom>
              <a:blipFill rotWithShape="1">
                <a:blip r:embed="rId9"/>
                <a:stretch>
                  <a:fillRect l="-40" t="-69" r="40" b="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/>
              <p:cNvSpPr txBox="1"/>
              <p:nvPr/>
            </p:nvSpPr>
            <p:spPr>
              <a:xfrm>
                <a:off x="552450" y="5266055"/>
                <a:ext cx="8398510" cy="82994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r>
                  <a:rPr lang="en-US" altLang="zh-CN" sz="2400">
                    <a:latin typeface="+mn-ea"/>
                    <a:ea typeface="+mn-ea"/>
                    <a:cs typeface="+mn-ea"/>
                  </a:rPr>
                  <a:t>     </a:t>
                </a:r>
                <a:r>
                  <a:rPr lang="zh-CN" altLang="en-US" sz="2400">
                    <a:latin typeface="+mn-ea"/>
                    <a:ea typeface="+mn-ea"/>
                    <a:cs typeface="+mn-ea"/>
                  </a:rPr>
                  <a:t>在通常情况下，交流正弦电路中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charset="0"/>
                        <a:ea typeface="+mn-ea"/>
                        <a:cs typeface="Cambria Math" panose="02040503050406030204" charset="0"/>
                      </a:rPr>
                      <m:t>𝑈</m:t>
                    </m:r>
                    <m:r>
                      <a:rPr lang="en-US" altLang="zh-CN" sz="2400" i="1">
                        <a:latin typeface="Cambria Math" panose="02040503050406030204" charset="0"/>
                        <a:ea typeface="+mn-ea"/>
                        <a:cs typeface="Cambria Math" panose="02040503050406030204" charset="0"/>
                      </a:rPr>
                      <m:t>≠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  <m:t>𝑈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  <m:t>1</m:t>
                        </m:r>
                      </m:sub>
                    </m:sSub>
                    <m:r>
                      <a:rPr lang="en-US" altLang="zh-CN" sz="2400" i="1">
                        <a:latin typeface="Cambria Math" panose="02040503050406030204" charset="0"/>
                        <a:ea typeface="+mn-ea"/>
                        <a:cs typeface="Cambria Math" panose="02040503050406030204" charset="0"/>
                      </a:rPr>
                      <m:t>+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  <m:t>𝑈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sz="2400">
                    <a:latin typeface="+mn-ea"/>
                    <a:ea typeface="+mn-ea"/>
                    <a:cs typeface="+mn-ea"/>
                  </a:rPr>
                  <a:t>，</a:t>
                </a:r>
                <a:endParaRPr lang="zh-CN" altLang="en-US" sz="2400">
                  <a:latin typeface="+mn-ea"/>
                  <a:ea typeface="+mn-ea"/>
                  <a:cs typeface="+mn-ea"/>
                </a:endParaRPr>
              </a:p>
              <a:p>
                <a:r>
                  <a:rPr lang="zh-CN" altLang="en-US" sz="2400">
                    <a:latin typeface="+mn-ea"/>
                    <a:ea typeface="+mn-ea"/>
                    <a:cs typeface="+mn-ea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charset="0"/>
                        <a:ea typeface="+mn-ea"/>
                        <a:cs typeface="Cambria Math" panose="02040503050406030204" charset="0"/>
                      </a:rPr>
                      <m:t>𝐼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24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</m:ctrlPr>
                      </m:dPr>
                      <m:e>
                        <m:r>
                          <a:rPr lang="en-US" altLang="zh-CN" sz="24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  <m:t>𝑍</m:t>
                        </m:r>
                      </m:e>
                    </m:d>
                    <m:r>
                      <a:rPr lang="en-US" altLang="zh-CN" sz="2400" i="1">
                        <a:latin typeface="Cambria Math" panose="02040503050406030204" charset="0"/>
                        <a:ea typeface="+mn-ea"/>
                        <a:cs typeface="Cambria Math" panose="02040503050406030204" charset="0"/>
                      </a:rPr>
                      <m:t>≠</m:t>
                    </m:r>
                    <m:r>
                      <a:rPr lang="en-US" altLang="zh-CN" sz="2400" i="1">
                        <a:latin typeface="Cambria Math" panose="02040503050406030204" charset="0"/>
                        <a:ea typeface="+mn-ea"/>
                        <a:cs typeface="Cambria Math" panose="02040503050406030204" charset="0"/>
                      </a:rPr>
                      <m:t>𝐼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24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charset="0"/>
                                <a:ea typeface="+mn-ea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charset="0"/>
                                <a:ea typeface="+mn-ea"/>
                                <a:cs typeface="Cambria Math" panose="02040503050406030204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charset="0"/>
                                <a:ea typeface="+mn-ea"/>
                                <a:cs typeface="Cambria Math" panose="02040503050406030204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zh-CN" sz="2400" i="1">
                        <a:latin typeface="Cambria Math" panose="02040503050406030204" charset="0"/>
                        <a:ea typeface="+mn-ea"/>
                        <a:cs typeface="Cambria Math" panose="02040503050406030204" charset="0"/>
                      </a:rPr>
                      <m:t>+</m:t>
                    </m:r>
                    <m:r>
                      <a:rPr lang="en-US" altLang="zh-CN" sz="2400" i="1">
                        <a:latin typeface="Cambria Math" panose="02040503050406030204" charset="0"/>
                        <a:ea typeface="+mn-ea"/>
                        <a:cs typeface="Cambria Math" panose="02040503050406030204" charset="0"/>
                      </a:rPr>
                      <m:t>𝐼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24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charset="0"/>
                                <a:ea typeface="+mn-ea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charset="0"/>
                                <a:ea typeface="+mn-ea"/>
                                <a:cs typeface="Cambria Math" panose="02040503050406030204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charset="0"/>
                                <a:ea typeface="+mn-ea"/>
                                <a:cs typeface="Cambria Math" panose="02040503050406030204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2400">
                    <a:latin typeface="+mn-ea"/>
                    <a:ea typeface="+mn-ea"/>
                    <a:cs typeface="+mn-ea"/>
                  </a:rPr>
                  <a:t>,</a:t>
                </a:r>
                <a:r>
                  <a:rPr lang="zh-CN" altLang="en-US" sz="2400">
                    <a:latin typeface="+mn-ea"/>
                    <a:ea typeface="+mn-ea"/>
                    <a:cs typeface="+mn-ea"/>
                  </a:rPr>
                  <a:t>也就是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24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</m:ctrlPr>
                      </m:dPr>
                      <m:e>
                        <m:r>
                          <a:rPr lang="en-US" altLang="zh-CN" sz="24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  <m:t>𝑍</m:t>
                        </m:r>
                      </m:e>
                    </m:d>
                    <m:r>
                      <a:rPr lang="en-US" altLang="zh-CN" sz="2400" i="1">
                        <a:latin typeface="Cambria Math" panose="02040503050406030204" charset="0"/>
                        <a:ea typeface="+mn-ea"/>
                        <a:cs typeface="Cambria Math" panose="02040503050406030204" charset="0"/>
                      </a:rPr>
                      <m:t>≠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24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charset="0"/>
                                <a:ea typeface="+mn-ea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charset="0"/>
                                <a:ea typeface="+mn-ea"/>
                                <a:cs typeface="Cambria Math" panose="02040503050406030204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charset="0"/>
                                <a:ea typeface="+mn-ea"/>
                                <a:cs typeface="Cambria Math" panose="02040503050406030204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zh-CN" sz="2400" i="1">
                        <a:latin typeface="Cambria Math" panose="02040503050406030204" charset="0"/>
                        <a:ea typeface="+mn-ea"/>
                        <a:cs typeface="Cambria Math" panose="02040503050406030204" charset="0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24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charset="0"/>
                                <a:ea typeface="+mn-ea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charset="0"/>
                                <a:ea typeface="+mn-ea"/>
                                <a:cs typeface="Cambria Math" panose="02040503050406030204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charset="0"/>
                                <a:ea typeface="+mn-ea"/>
                                <a:cs typeface="Cambria Math" panose="02040503050406030204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zh-CN" altLang="en-US" sz="2400"/>
                  <a:t>。</a:t>
                </a:r>
                <a:endParaRPr lang="zh-CN" altLang="en-US" sz="2400"/>
              </a:p>
            </p:txBody>
          </p:sp>
        </mc:Choice>
        <mc:Fallback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450" y="5266055"/>
                <a:ext cx="8398510" cy="82994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8539" y="1402951"/>
            <a:ext cx="892810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由此可见，等效复阻抗等于各个串联复阻抗之和，各阻抗模之和不等于等效阻抗的模。 </a:t>
            </a:r>
            <a:endParaRPr lang="en-US" altLang="zh-CN" sz="24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它们的关系可用下面的关系式来表示：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图片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145" y="2720975"/>
            <a:ext cx="2459038" cy="1397000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文本框 15"/>
              <p:cNvSpPr txBox="1"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308610" y="4419283"/>
                <a:ext cx="8596620" cy="8299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上述各式中的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subHide m:val="on"/>
                        <m:supHide m:val="on"/>
                        <m:ctrlPr>
                          <a:rPr lang="en-US" altLang="zh-CN" sz="2400" i="1" dirty="0">
                            <a:solidFill>
                              <a:schemeClr val="dk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altLang="zh-CN" sz="2400" i="1" dirty="0">
                                <a:solidFill>
                                  <a:schemeClr val="dk1"/>
                                </a:solidFill>
                                <a:latin typeface="Cambria Math" panose="02040503050406030204" charset="0"/>
                                <a:ea typeface="黑体" panose="02010609060101010101" pitchFamily="49" charset="-122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 dirty="0">
                                <a:solidFill>
                                  <a:schemeClr val="dk1"/>
                                </a:solidFill>
                                <a:latin typeface="Cambria Math" panose="02040503050406030204" charset="0"/>
                                <a:ea typeface="黑体" panose="02010609060101010101" pitchFamily="49" charset="-122"/>
                                <a:cs typeface="Cambria Math" panose="02040503050406030204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sz="2400" i="1" dirty="0">
                                <a:solidFill>
                                  <a:schemeClr val="dk1"/>
                                </a:solidFill>
                                <a:latin typeface="Cambria Math" panose="02040503050406030204" charset="0"/>
                                <a:ea typeface="黑体" panose="02010609060101010101" pitchFamily="49" charset="-122"/>
                                <a:cs typeface="Cambria Math" panose="02040503050406030204" charset="0"/>
                              </a:rPr>
                              <m:t>𝐾</m:t>
                            </m:r>
                          </m:sub>
                        </m:sSub>
                      </m:e>
                    </m:nary>
                  </m:oMath>
                </a14:m>
                <a:r>
                  <a:rPr lang="zh-CN" altLang="en-US" sz="2400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、感抗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dirty="0">
                            <a:solidFill>
                              <a:schemeClr val="dk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sz="2400" i="1" dirty="0">
                            <a:solidFill>
                              <a:schemeClr val="dk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  <m:t>𝑋</m:t>
                        </m:r>
                      </m:e>
                      <m:sub>
                        <m:r>
                          <a:rPr lang="en-US" altLang="zh-CN" sz="2400" i="1" dirty="0">
                            <a:solidFill>
                              <a:schemeClr val="dk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  <m:t>𝐾</m:t>
                        </m:r>
                      </m:sub>
                    </m:sSub>
                  </m:oMath>
                </a14:m>
                <a:r>
                  <a:rPr lang="zh-CN" altLang="en-US" sz="2400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取正号，容抗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dirty="0">
                            <a:solidFill>
                              <a:schemeClr val="dk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sz="2400" i="1" dirty="0">
                            <a:solidFill>
                              <a:schemeClr val="dk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  <m:t>𝑋</m:t>
                        </m:r>
                      </m:e>
                      <m:sub>
                        <m:r>
                          <a:rPr lang="en-US" altLang="zh-CN" sz="2400" i="1" dirty="0">
                            <a:solidFill>
                              <a:schemeClr val="dk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zh-CN" altLang="en-US" sz="2400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取负号。复阻抗串联分压公式仍然成立，以两个阻抗串联为例， 分压公式为：</a:t>
                </a:r>
                <a:endParaRPr lang="zh-CN" altLang="en-US" sz="2400" dirty="0">
                  <a:solidFill>
                    <a:schemeClr val="dk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</p:txBody>
          </p:sp>
        </mc:Choice>
        <mc:Fallback>
          <p:sp>
            <p:nvSpPr>
              <p:cNvPr id="20" name="文本框 15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308610" y="4419283"/>
                <a:ext cx="8596620" cy="829945"/>
              </a:xfrm>
              <a:prstGeom prst="rect">
                <a:avLst/>
              </a:prstGeom>
              <a:blipFill rotWithShape="1">
                <a:blip r:embed="rId6"/>
                <a:stretch>
                  <a:fillRect t="-38" r="7" b="3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图片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824" y="5475267"/>
            <a:ext cx="1425575" cy="1266825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22" name="组合 2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4" name="文本框 3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6" name="直接连接符 5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单元11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阻抗的串联与并联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7" name="Rectangle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118110" y="553085"/>
            <a:ext cx="6307455" cy="7004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spcBef>
                <a:spcPct val="50000"/>
              </a:spcBef>
            </a:pPr>
            <a:b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阻抗的串联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9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23528" y="1674674"/>
            <a:ext cx="8496944" cy="931986"/>
          </a:xfrm>
          <a:prstGeom prst="rect">
            <a:avLst/>
          </a:prstGeom>
          <a:blipFill>
            <a:blip r:embed="rId2"/>
            <a:stretch>
              <a:fillRect l="-574" t="-5229" b="-7843"/>
            </a:stretch>
          </a:blipFill>
        </p:spPr>
        <p:txBody>
          <a:bodyPr/>
          <a:lstStyle/>
          <a:p>
            <a:r>
              <a:rPr lang="zh-CN" altLang="en-US" sz="1800">
                <a:noFill/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en-US" sz="1800">
              <a:noFill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" name="图片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3027680"/>
            <a:ext cx="2300288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2" name="组合 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8" name="直接连接符 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0" name="文本框 9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单元11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阻抗的串联与并联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11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18110" y="553085"/>
            <a:ext cx="6307455" cy="7004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spcBef>
                <a:spcPct val="50000"/>
              </a:spcBef>
            </a:pPr>
            <a:b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阻抗的串联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23850" y="1438603"/>
            <a:ext cx="4586288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相量图如所示：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8" name="图片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730" y="2348230"/>
            <a:ext cx="5253990" cy="309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组合 10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12" name="组合 1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3" name="组合 1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9" name="直接连接符 18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0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单元11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阻抗的串联与并联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24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18110" y="553085"/>
            <a:ext cx="6307455" cy="7004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spcBef>
                <a:spcPct val="50000"/>
              </a:spcBef>
            </a:pPr>
            <a:b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阻抗的串联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28" y="1638934"/>
            <a:ext cx="3931695" cy="2388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文本框 7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481451" y="1467800"/>
            <a:ext cx="4300166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图所示是两个阻抗并联的电路，由基尔霍夫电流定律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ＫＣＬ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可以写出其相量表达式：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文本框 8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759058" y="2661902"/>
            <a:ext cx="3927742" cy="285656"/>
          </a:xfrm>
          <a:prstGeom prst="rect">
            <a:avLst/>
          </a:prstGeom>
          <a:blipFill>
            <a:blip r:embed="rId4"/>
            <a:stretch>
              <a:fillRect l="-932" t="-12766" r="-1553" b="-17021"/>
            </a:stretch>
          </a:blipFill>
        </p:spPr>
        <p:txBody>
          <a:bodyPr/>
          <a:lstStyle/>
          <a:p>
            <a:r>
              <a:rPr lang="zh-CN" altLang="en-US" sz="1800">
                <a:noFill/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en-US" sz="1800">
              <a:noFill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1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533713" y="3165355"/>
            <a:ext cx="3927742" cy="377989"/>
          </a:xfrm>
          <a:prstGeom prst="rect">
            <a:avLst/>
          </a:prstGeom>
          <a:blipFill>
            <a:blip r:embed="rId5"/>
            <a:stretch>
              <a:fillRect l="-1398" t="-11290" b="-20968"/>
            </a:stretch>
          </a:blipFill>
        </p:spPr>
        <p:txBody>
          <a:bodyPr/>
          <a:lstStyle/>
          <a:p>
            <a:r>
              <a:rPr lang="zh-CN" altLang="en-US" sz="1800">
                <a:noFill/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en-US" sz="1800">
              <a:noFill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文本框 1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28703" y="3888733"/>
            <a:ext cx="1198790" cy="276999"/>
          </a:xfrm>
          <a:prstGeom prst="rect">
            <a:avLst/>
          </a:prstGeom>
          <a:blipFill>
            <a:blip r:embed="rId6"/>
            <a:stretch>
              <a:fillRect l="-4061" r="-1015" b="-17778"/>
            </a:stretch>
          </a:blipFill>
        </p:spPr>
        <p:txBody>
          <a:bodyPr/>
          <a:lstStyle/>
          <a:p>
            <a:r>
              <a:rPr lang="zh-CN" altLang="en-US" sz="1800">
                <a:noFill/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en-US" sz="1800">
              <a:noFill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文本框 1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03194" y="4332519"/>
            <a:ext cx="7031124" cy="369332"/>
          </a:xfrm>
          <a:prstGeom prst="rect">
            <a:avLst/>
          </a:prstGeom>
          <a:blipFill>
            <a:blip r:embed="rId7"/>
            <a:stretch>
              <a:fillRect l="-693" t="-13333" b="-23333"/>
            </a:stretch>
          </a:blipFill>
        </p:spPr>
        <p:txBody>
          <a:bodyPr/>
          <a:lstStyle/>
          <a:p>
            <a:r>
              <a:rPr lang="zh-CN" altLang="en-US" sz="1800">
                <a:noFill/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en-US" sz="1800">
              <a:noFill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文本框 18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533892" y="4824155"/>
            <a:ext cx="4586286" cy="369332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r>
              <a:rPr lang="zh-CN" altLang="en-US" sz="1800">
                <a:noFill/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en-US" sz="1800">
              <a:noFill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Rectangle 3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03225" y="5316538"/>
            <a:ext cx="83375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由此可见，并联电路的等效复导纳等于各条支路复导纳之和，与直流并联电路中总电导的计算方法一样。而并联电路的等效复导纳的模不等于各条支路复导纳模之和。 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2" name="组合 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3" name="组合 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4" name="文本框 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8" name="直接连接符 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0" name="文本框 9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单元11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阻抗的串联与并联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11" name="Rectangle 2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118110" y="553085"/>
            <a:ext cx="6307455" cy="7004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spcBef>
                <a:spcPct val="50000"/>
              </a:spcBef>
            </a:pPr>
            <a:b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阻抗的并联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1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2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BEAUTIFY_FLAG" val=""/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4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171.xml><?xml version="1.0" encoding="utf-8"?>
<p:tagLst xmlns:p="http://schemas.openxmlformats.org/presentationml/2006/main">
  <p:tag name="KSO_WPP_MARK_KEY" val="b047a6f6-948f-48f5-9a12-ee0d6eda6c5f"/>
  <p:tag name="COMMONDATA" val="eyJoZGlkIjoiN2Q2YWFjYjJiZGJlNTVhNGM1YjczNDljNDM2MzAzMWEifQ=="/>
  <p:tag name="commondata" val="eyJoZGlkIjoiODNhYjQxZGU2OWJiYTljMGVkNWMwMzJlN2JlNmY5ZDQifQ==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1804</Words>
  <Application>WPS 演示</Application>
  <PresentationFormat>全屏显示(4:3)</PresentationFormat>
  <Paragraphs>237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Times New Roman</vt:lpstr>
      <vt:lpstr>Cambria Math</vt:lpstr>
      <vt:lpstr>Arial Unicode MS</vt:lpstr>
      <vt:lpstr>第一PPT模板网-WWW.1PPT.COM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1286</cp:revision>
  <dcterms:created xsi:type="dcterms:W3CDTF">2015-12-14T01:43:00Z</dcterms:created>
  <dcterms:modified xsi:type="dcterms:W3CDTF">2025-09-03T06:04:10Z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167F07710C724F0F9C1A1CEEB01AB93F_13</vt:lpwstr>
  </property>
  <property fmtid="{D5CDD505-2E9C-101B-9397-08002B2CF9AE}" pid="3" name="KSOProductBuildVer">
    <vt:lpwstr>2052-12.1.0.22529</vt:lpwstr>
  </property>
</Properties>
</file>